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0" r:id="rId3"/>
    <p:sldId id="281" r:id="rId4"/>
    <p:sldId id="282" r:id="rId5"/>
    <p:sldId id="284" r:id="rId6"/>
    <p:sldId id="285" r:id="rId7"/>
    <p:sldId id="286" r:id="rId8"/>
    <p:sldId id="289" r:id="rId9"/>
    <p:sldId id="288" r:id="rId10"/>
    <p:sldId id="277" r:id="rId11"/>
    <p:sldId id="278" r:id="rId12"/>
    <p:sldId id="263" r:id="rId13"/>
    <p:sldId id="287" r:id="rId14"/>
    <p:sldId id="264" r:id="rId15"/>
    <p:sldId id="260" r:id="rId16"/>
    <p:sldId id="262" r:id="rId17"/>
    <p:sldId id="261" r:id="rId18"/>
    <p:sldId id="265" r:id="rId19"/>
    <p:sldId id="266" r:id="rId20"/>
    <p:sldId id="256" r:id="rId21"/>
    <p:sldId id="267" r:id="rId22"/>
    <p:sldId id="257" r:id="rId23"/>
    <p:sldId id="268" r:id="rId24"/>
    <p:sldId id="269" r:id="rId25"/>
    <p:sldId id="270" r:id="rId26"/>
    <p:sldId id="271" r:id="rId27"/>
    <p:sldId id="272" r:id="rId28"/>
    <p:sldId id="274" r:id="rId29"/>
    <p:sldId id="275" r:id="rId3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ADAFF-7995-479C-B6D6-A6FC0E113644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944FC-4F38-4639-864C-B5E7D3BF56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4CCAD-85FD-4624-9C61-E3CCFA211D55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C9D8E-2242-4D46-B86A-D6D3711B19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FD0AC-31A4-42A9-837B-11F1EEEDA512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F0E6-854F-49AE-B6E0-F2C2E6DFFF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0709B-1C23-450E-9494-D1958BE3F2FF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A5BA0-F0BB-4752-8033-897F02E529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377E-B4FB-4876-AFBC-1E9E6AA1E727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C75F5-E293-488C-841D-2425136F34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2855E-76CF-499D-8658-675C4E854D70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7A2B5-4B07-4801-9563-B9F7FEBF25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7A5DD-3325-48E2-ADA1-23A684EA1BBA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DFB75-D3EC-49D0-99E4-51CC90AE93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A184E-F4D5-4A20-8368-0E6A6ECE31F4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BD74-1CC8-4AE9-A812-F7448723B6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5AABC-0B79-446A-B84A-76D6E627F774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B6E8B-EB96-49AE-BC68-F52DDBFA5F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604F1-9F75-4524-8385-D58FC1B5A72B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9C476-E8AB-495F-BE3B-E4ABA9954F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0CFAC-F601-41E1-BA3D-E778E3916B4B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564BF-83B3-4BC4-B9DE-8974B04640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EF6144-18B9-46D5-949C-25F2DAB23367}" type="datetimeFigureOut">
              <a:rPr lang="pt-BR"/>
              <a:pPr>
                <a:defRPr/>
              </a:pPr>
              <a:t>29/04/2010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91E1D8-6920-492F-8F65-FEA3890BC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smtClean="0"/>
              <a:t/>
            </a:r>
            <a:br>
              <a:rPr lang="pt-BR" sz="4000" b="1" smtClean="0"/>
            </a:br>
            <a:r>
              <a:rPr lang="pt-BR" sz="4000" b="1" smtClean="0"/>
              <a:t/>
            </a:r>
            <a:br>
              <a:rPr lang="pt-BR" sz="4000" b="1" smtClean="0"/>
            </a:br>
            <a:r>
              <a:rPr lang="pt-BR" sz="4000" b="1" smtClean="0"/>
              <a:t/>
            </a:r>
            <a:br>
              <a:rPr lang="pt-BR" sz="4000" b="1" smtClean="0"/>
            </a:br>
            <a:r>
              <a:rPr lang="pt-BR" sz="4000" b="1" smtClean="0"/>
              <a:t>Palestra 9 - Banco de Talentos e Licença para Aprimoramento Profissional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pt-BR" smtClean="0"/>
          </a:p>
          <a:p>
            <a:pPr algn="ctr">
              <a:buFont typeface="Arial" charset="0"/>
              <a:buNone/>
            </a:pPr>
            <a:endParaRPr lang="pt-BR" smtClean="0"/>
          </a:p>
          <a:p>
            <a:pPr algn="ctr">
              <a:buFont typeface="Arial" charset="0"/>
              <a:buNone/>
            </a:pPr>
            <a:r>
              <a:rPr lang="pt-BR" smtClean="0"/>
              <a:t>Palestrantes</a:t>
            </a:r>
          </a:p>
          <a:p>
            <a:pPr algn="ctr">
              <a:buFont typeface="Arial" charset="0"/>
              <a:buNone/>
            </a:pPr>
            <a:endParaRPr lang="pt-BR" smtClean="0"/>
          </a:p>
          <a:p>
            <a:pPr algn="ctr">
              <a:buFont typeface="Arial" charset="0"/>
              <a:buNone/>
            </a:pPr>
            <a:r>
              <a:rPr lang="pt-BR" smtClean="0"/>
              <a:t>Glauce-Mônica Vilela Souza</a:t>
            </a:r>
          </a:p>
          <a:p>
            <a:pPr algn="ctr">
              <a:buFont typeface="Arial" charset="0"/>
              <a:buNone/>
            </a:pPr>
            <a:r>
              <a:rPr lang="pt-BR" smtClean="0"/>
              <a:t>Simônia Peres da Silva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b="1" smtClean="0"/>
              <a:t>Banco de talentos nas organizações</a:t>
            </a:r>
            <a:r>
              <a:rPr lang="pt-BR" sz="4000" smtClean="0"/>
              <a:t> 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smtClean="0"/>
              <a:t>MEC criará Banco de Talentos com dados do ENEM - Estudantes poderão ser avaliados por empresas a partir do desempenho no exame</a:t>
            </a:r>
            <a:r>
              <a:rPr lang="pt-BR" smtClean="0"/>
              <a:t> </a:t>
            </a:r>
          </a:p>
          <a:p>
            <a:r>
              <a:rPr lang="pt-BR" smtClean="0"/>
              <a:t>Os quase três milhões de estudantes que fizeram o ENEM (Exame Nacional de Ensino Médio) poderão entrar no Banco de Talentos que deve ser criado pelo MEC (Ministério da Educação) ainda este ano. 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b="1" smtClean="0"/>
              <a:t>Banco de talentos nas organizações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pt-BR" smtClean="0"/>
              <a:t>Câmara de dirigentes Lojistas de Goiânia </a:t>
            </a:r>
          </a:p>
          <a:p>
            <a:pPr>
              <a:buFont typeface="Arial" charset="0"/>
              <a:buNone/>
            </a:pPr>
            <a:r>
              <a:rPr lang="pt-BR" smtClean="0"/>
              <a:t>	Associação Brasileira de Supermercado – ABRAS.</a:t>
            </a:r>
          </a:p>
          <a:p>
            <a:r>
              <a:rPr lang="pt-BR" smtClean="0"/>
              <a:t>Serviço Social da Industria – SESI.</a:t>
            </a:r>
          </a:p>
          <a:p>
            <a:r>
              <a:rPr lang="pt-BR" smtClean="0"/>
              <a:t>Serviço Social de Transporte - SEST </a:t>
            </a:r>
          </a:p>
          <a:p>
            <a:r>
              <a:rPr lang="pt-BR" smtClean="0"/>
              <a:t>Serviço Nacional de Aprendizagem e Transporte -  SENAT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975" cy="1143000"/>
          </a:xfrm>
        </p:spPr>
        <p:txBody>
          <a:bodyPr/>
          <a:lstStyle/>
          <a:p>
            <a:r>
              <a:rPr lang="pt-BR" b="1" smtClean="0"/>
              <a:t/>
            </a:r>
            <a:br>
              <a:rPr lang="pt-BR" b="1" smtClean="0"/>
            </a:br>
            <a:r>
              <a:rPr lang="pt-BR" b="1" smtClean="0"/>
              <a:t/>
            </a:r>
            <a:br>
              <a:rPr lang="pt-BR" b="1" smtClean="0"/>
            </a:br>
            <a:r>
              <a:rPr lang="pt-BR" sz="4000" b="1" smtClean="0"/>
              <a:t>O que é o Banco de Talentos na Seduc?</a:t>
            </a:r>
            <a:r>
              <a:rPr lang="pt-BR" sz="3600" smtClean="0"/>
              <a:t/>
            </a:r>
            <a:br>
              <a:rPr lang="pt-BR" sz="3600" smtClean="0"/>
            </a:br>
            <a:endParaRPr lang="pt-BR" sz="3600" smtClean="0"/>
          </a:p>
        </p:txBody>
      </p:sp>
      <p:sp>
        <p:nvSpPr>
          <p:cNvPr id="1433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mtClean="0"/>
          </a:p>
          <a:p>
            <a:pPr algn="just"/>
            <a:r>
              <a:rPr lang="pt-BR" smtClean="0"/>
              <a:t>É um projeto que tem como objetivo </a:t>
            </a:r>
            <a:r>
              <a:rPr lang="pt-BR" b="1" smtClean="0"/>
              <a:t>identificar os servidores</a:t>
            </a:r>
            <a:r>
              <a:rPr lang="pt-BR" smtClean="0"/>
              <a:t> da Seduc que possuem formação acadêmica em graduação, especialização, mestrado ou doutorado e que tenham interesse em participar de projetos promovidos pela Secretaria de Educação, tais como: </a:t>
            </a:r>
            <a:r>
              <a:rPr lang="pt-BR" b="1" smtClean="0"/>
              <a:t>participação em pesquisa, grupo de estudo, etc</a:t>
            </a:r>
            <a:r>
              <a:rPr lang="pt-BR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69325" cy="1143000"/>
          </a:xfrm>
        </p:spPr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smtClean="0"/>
              <a:t/>
            </a:r>
            <a:br>
              <a:rPr lang="pt-BR" sz="4000" smtClean="0"/>
            </a:br>
            <a:r>
              <a:rPr lang="pt-BR" sz="4000" b="1" smtClean="0"/>
              <a:t>O que é o Banco de Talentos na Seduc?</a:t>
            </a:r>
            <a:r>
              <a:rPr lang="pt-BR" sz="4000" smtClean="0"/>
              <a:t/>
            </a:r>
            <a:br>
              <a:rPr lang="pt-BR" sz="4000" smtClean="0"/>
            </a:br>
            <a:endParaRPr lang="pt-BR" sz="4000" smtClean="0"/>
          </a:p>
        </p:txBody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mtClean="0"/>
          </a:p>
          <a:p>
            <a:pPr algn="just"/>
            <a:r>
              <a:rPr lang="pt-BR" smtClean="0"/>
              <a:t>A Secretaria de Estado da Educação de Goiás criou o Banco de Talentos, com o intuito de valorizar seus servidores, atender suas necessidades profissionais e pessoais, descobrir potencialidades e, concomitantemente, atender às demandas institucionais.</a:t>
            </a:r>
          </a:p>
          <a:p>
            <a:pPr algn="just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69325" cy="1143000"/>
          </a:xfrm>
        </p:spPr>
        <p:txBody>
          <a:bodyPr/>
          <a:lstStyle/>
          <a:p>
            <a:r>
              <a:rPr lang="pt-BR" b="1" smtClean="0"/>
              <a:t/>
            </a:r>
            <a:br>
              <a:rPr lang="pt-BR" b="1" smtClean="0"/>
            </a:br>
            <a:r>
              <a:rPr lang="pt-BR" b="1" smtClean="0"/>
              <a:t/>
            </a:r>
            <a:br>
              <a:rPr lang="pt-BR" b="1" smtClean="0"/>
            </a:br>
            <a:r>
              <a:rPr lang="pt-BR" sz="4000" b="1" smtClean="0"/>
              <a:t>O que é o Banco de Talentos na Seduc?</a:t>
            </a:r>
            <a:r>
              <a:rPr lang="pt-BR" sz="4000" smtClean="0"/>
              <a:t/>
            </a:r>
            <a:br>
              <a:rPr lang="pt-BR" sz="4000" smtClean="0"/>
            </a:br>
            <a:endParaRPr lang="pt-BR" sz="4000" smtClean="0"/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pPr algn="just"/>
            <a:r>
              <a:rPr lang="pt-BR" sz="3600" smtClean="0"/>
              <a:t>O Banco de Talentos será utilizado pela Seduc na identificação e localização de servidores com capacidade e habilidade para trabalhar em projetos desenvolvidos pela Secretaria de Estado da Educação. 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smtClean="0"/>
              <a:t/>
            </a:r>
            <a:br>
              <a:rPr lang="pt-BR" sz="4000" b="1" smtClean="0"/>
            </a:br>
            <a:r>
              <a:rPr lang="pt-BR" sz="4000" b="1" smtClean="0"/>
              <a:t/>
            </a:r>
            <a:br>
              <a:rPr lang="pt-BR" sz="4000" b="1" smtClean="0"/>
            </a:br>
            <a:r>
              <a:rPr lang="pt-BR" sz="4000" b="1" smtClean="0"/>
              <a:t>Quais as vantagens de se </a:t>
            </a:r>
            <a:br>
              <a:rPr lang="pt-BR" sz="4000" b="1" smtClean="0"/>
            </a:br>
            <a:r>
              <a:rPr lang="pt-BR" sz="4000" b="1" smtClean="0"/>
              <a:t>cadastrar no Banco de Talentos?</a:t>
            </a:r>
            <a:r>
              <a:rPr lang="pt-BR" sz="4000" smtClean="0"/>
              <a:t/>
            </a:r>
            <a:br>
              <a:rPr lang="pt-BR" sz="4000" smtClean="0"/>
            </a:br>
            <a:endParaRPr lang="pt-BR" sz="4000" b="1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1785938"/>
            <a:ext cx="8229600" cy="4340225"/>
          </a:xfrm>
        </p:spPr>
        <p:txBody>
          <a:bodyPr/>
          <a:lstStyle/>
          <a:p>
            <a:endParaRPr lang="pt-BR" smtClean="0"/>
          </a:p>
          <a:p>
            <a:pPr algn="just"/>
            <a:r>
              <a:rPr lang="pt-BR" sz="3600" smtClean="0"/>
              <a:t>Por meio dos dados do Banco de Talentos a </a:t>
            </a:r>
            <a:r>
              <a:rPr lang="pt-BR" sz="3600" b="1" smtClean="0"/>
              <a:t>Seduc terá condições de conhecer o perfil individual e coletivo dos seus servidores</a:t>
            </a:r>
            <a:r>
              <a:rPr lang="pt-BR" sz="3600" smtClean="0"/>
              <a:t>, possibilitando um planejamento de ações que contemplem mais adequadamente as expectativas dos profissionais.</a:t>
            </a:r>
          </a:p>
          <a:p>
            <a:pPr algn="ctr">
              <a:buFont typeface="Arial" charset="0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/>
              <a:t/>
            </a:r>
            <a:br>
              <a:rPr lang="pt-BR" b="1" smtClean="0"/>
            </a:br>
            <a:r>
              <a:rPr lang="pt-BR" sz="4000" b="1" smtClean="0"/>
              <a:t>Quais as vantagens de se </a:t>
            </a:r>
            <a:br>
              <a:rPr lang="pt-BR" sz="4000" b="1" smtClean="0"/>
            </a:br>
            <a:r>
              <a:rPr lang="pt-BR" sz="4000" b="1" smtClean="0"/>
              <a:t>cadastrar no Banco de Talentos?</a:t>
            </a:r>
            <a:endParaRPr lang="pt-BR" sz="4000" smtClean="0"/>
          </a:p>
        </p:txBody>
      </p:sp>
      <p:sp>
        <p:nvSpPr>
          <p:cNvPr id="174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197350"/>
          </a:xfrm>
        </p:spPr>
        <p:txBody>
          <a:bodyPr/>
          <a:lstStyle/>
          <a:p>
            <a:endParaRPr lang="pt-BR" b="1" dirty="0" smtClean="0"/>
          </a:p>
          <a:p>
            <a:pPr algn="just"/>
            <a:r>
              <a:rPr lang="pt-BR" sz="3600" b="1" dirty="0" smtClean="0"/>
              <a:t>Localizar os profissionais</a:t>
            </a:r>
            <a:r>
              <a:rPr lang="pt-BR" sz="3600" dirty="0" smtClean="0"/>
              <a:t> com formação e/ou interesse profissional voltado para as áreas e subáreas de atuação da </a:t>
            </a:r>
            <a:r>
              <a:rPr lang="pt-BR" sz="3600" dirty="0" err="1" smtClean="0"/>
              <a:t>Seduc</a:t>
            </a:r>
            <a:r>
              <a:rPr lang="pt-BR" sz="3600" dirty="0" smtClean="0"/>
              <a:t>. </a:t>
            </a:r>
            <a:endParaRPr lang="pt-BR" sz="3600" dirty="0" smtClean="0"/>
          </a:p>
          <a:p>
            <a:pPr algn="just"/>
            <a:r>
              <a:rPr lang="pt-BR" sz="3600" dirty="0" smtClean="0"/>
              <a:t>O servidor após realizar o cadastro do Banco de Talentos poderá </a:t>
            </a:r>
            <a:r>
              <a:rPr lang="pt-BR" sz="3600" b="1" dirty="0" smtClean="0"/>
              <a:t>imprimir seu currículo configurado</a:t>
            </a:r>
            <a:r>
              <a:rPr lang="pt-BR" sz="3600" dirty="0" smtClean="0"/>
              <a:t>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smtClean="0"/>
              <a:t/>
            </a:r>
            <a:br>
              <a:rPr lang="pt-BR" sz="4000" b="1" smtClean="0"/>
            </a:br>
            <a:r>
              <a:rPr lang="pt-BR" sz="4000" b="1" smtClean="0"/>
              <a:t/>
            </a:r>
            <a:br>
              <a:rPr lang="pt-BR" sz="4000" b="1" smtClean="0"/>
            </a:br>
            <a:endParaRPr lang="pt-BR" sz="3600" b="1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just"/>
            <a:r>
              <a:rPr lang="pt-BR" sz="3600" smtClean="0"/>
              <a:t>A consulta dos currículos cadastrados no Banco de Talentos pelo público externo pode possibilitar ao servidor </a:t>
            </a:r>
            <a:r>
              <a:rPr lang="pt-BR" sz="3600" b="1" smtClean="0"/>
              <a:t>oportunidades de trabalhos</a:t>
            </a:r>
            <a:r>
              <a:rPr lang="pt-BR" sz="3600" smtClean="0"/>
              <a:t> também fora da Rede Estadual, como por exemplo, nas redes municipais e Instituições de Ensino Superior.</a:t>
            </a:r>
          </a:p>
          <a:p>
            <a:endParaRPr lang="pt-BR" smtClean="0"/>
          </a:p>
          <a:p>
            <a:pPr algn="ctr">
              <a:buFont typeface="Arial" charset="0"/>
              <a:buNone/>
            </a:pPr>
            <a:endParaRPr lang="pt-BR" smtClean="0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pt-BR" sz="4400" b="1">
                <a:latin typeface="Calibri" pitchFamily="34" charset="0"/>
              </a:rPr>
              <a:t/>
            </a:r>
            <a:br>
              <a:rPr lang="pt-BR" sz="4400" b="1">
                <a:latin typeface="Calibri" pitchFamily="34" charset="0"/>
              </a:rPr>
            </a:br>
            <a:r>
              <a:rPr lang="pt-BR" sz="4000" b="1">
                <a:latin typeface="Calibri" pitchFamily="34" charset="0"/>
              </a:rPr>
              <a:t>Quais as vantagens de se </a:t>
            </a:r>
          </a:p>
          <a:p>
            <a:pPr algn="ctr" eaLnBrk="0" hangingPunct="0"/>
            <a:r>
              <a:rPr lang="pt-BR" sz="4000" b="1">
                <a:latin typeface="Calibri" pitchFamily="34" charset="0"/>
              </a:rPr>
              <a:t>cadastrar no Banco de Talentos?</a:t>
            </a:r>
            <a:endParaRPr lang="pt-BR" sz="4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smtClean="0"/>
              <a:t/>
            </a:r>
            <a:br>
              <a:rPr lang="pt-BR" sz="3600" b="1" smtClean="0"/>
            </a:br>
            <a:r>
              <a:rPr lang="pt-BR" sz="3600" b="1" smtClean="0"/>
              <a:t/>
            </a:r>
            <a:br>
              <a:rPr lang="pt-BR" sz="3600" b="1" smtClean="0"/>
            </a:br>
            <a:r>
              <a:rPr lang="pt-BR" sz="3600" b="1" smtClean="0"/>
              <a:t>Como é a divulgação das informações cadastradas no Banco de Talentos?</a:t>
            </a:r>
            <a:r>
              <a:rPr lang="pt-BR" sz="3600" smtClean="0"/>
              <a:t/>
            </a:r>
            <a:br>
              <a:rPr lang="pt-BR" sz="3600" smtClean="0"/>
            </a:br>
            <a:endParaRPr lang="pt-BR" sz="3600" smtClean="0"/>
          </a:p>
        </p:txBody>
      </p:sp>
      <p:sp>
        <p:nvSpPr>
          <p:cNvPr id="1945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pPr algn="just"/>
            <a:r>
              <a:rPr lang="pt-BR" smtClean="0"/>
              <a:t>A Seduc se compromete a não divulgar os dados pessoais dos servidores (endereço, matrícula funcional, telefones, data de nascimento, RG e CPF). </a:t>
            </a:r>
          </a:p>
          <a:p>
            <a:pPr algn="just"/>
            <a:r>
              <a:rPr lang="pt-BR" smtClean="0"/>
              <a:t>Estarão disponíveis ao público externo somente o endereço eletrônico e os demais dados, como formação acadêmica e profissional. 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/>
              <a:t/>
            </a:r>
            <a:br>
              <a:rPr lang="pt-BR" b="1" smtClean="0"/>
            </a:br>
            <a:r>
              <a:rPr lang="pt-BR" b="1" smtClean="0"/>
              <a:t/>
            </a:r>
            <a:br>
              <a:rPr lang="pt-BR" b="1" smtClean="0"/>
            </a:br>
            <a:r>
              <a:rPr lang="pt-BR" b="1" smtClean="0"/>
              <a:t>Quem pode cadastrar no Banco de Talentos?</a:t>
            </a: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2048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pt-BR" smtClean="0"/>
          </a:p>
          <a:p>
            <a:r>
              <a:rPr lang="pt-BR" sz="3600" smtClean="0"/>
              <a:t>Poderão cadastrar no Banco de Talentos os </a:t>
            </a:r>
            <a:r>
              <a:rPr lang="pt-BR" sz="3600" b="1" smtClean="0"/>
              <a:t>servidores efetivos e comissionados</a:t>
            </a:r>
            <a:r>
              <a:rPr lang="pt-BR" sz="3600" smtClean="0"/>
              <a:t> da Secretaria de Educação do Estado de Goiás. </a:t>
            </a:r>
          </a:p>
          <a:p>
            <a:pPr>
              <a:buFont typeface="Arial" charset="0"/>
              <a:buNone/>
            </a:pPr>
            <a:endParaRPr lang="pt-BR" sz="3600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b="1" smtClean="0"/>
              <a:t>Importância do Banco de Talentos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mtClean="0"/>
              <a:t>O grande desafio da era do conhecimento é a capacidade que as organizações tem de obter tecnologia associada às pessoas, com a finalidade de identificar os conhecimentos explícitos e implícitos de cada funcionário. </a:t>
            </a:r>
          </a:p>
          <a:p>
            <a:pPr>
              <a:lnSpc>
                <a:spcPct val="90000"/>
              </a:lnSpc>
            </a:pPr>
            <a:r>
              <a:rPr lang="pt-BR" smtClean="0"/>
              <a:t>Para tanto se torna necessário conhecer as competências das pessoas, que são consideradas um conjunto de conhecimentos, habilidades e atitudes. </a:t>
            </a:r>
          </a:p>
          <a:p>
            <a:pPr>
              <a:lnSpc>
                <a:spcPct val="90000"/>
              </a:lnSpc>
            </a:pPr>
            <a:endParaRPr lang="pt-BR" smtClean="0"/>
          </a:p>
          <a:p>
            <a:pPr>
              <a:lnSpc>
                <a:spcPct val="90000"/>
              </a:lnSpc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ço Reservado para Conteúdo 2"/>
          <p:cNvSpPr txBox="1">
            <a:spLocks/>
          </p:cNvSpPr>
          <p:nvPr/>
        </p:nvSpPr>
        <p:spPr bwMode="auto">
          <a:xfrm>
            <a:off x="107950" y="1052513"/>
            <a:ext cx="885825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3200" b="1">
                <a:latin typeface="Calibri" pitchFamily="34" charset="0"/>
              </a:rPr>
              <a:t>Texto do slide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pt-BR" sz="320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lang="pt-BR" sz="3200">
                <a:latin typeface="Calibri" pitchFamily="34" charset="0"/>
              </a:rPr>
              <a:t>Texto texto Texto texto Texto texto Texto texto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pt-BR" sz="3200">
              <a:latin typeface="Calibri" pitchFamily="34" charset="0"/>
            </a:endParaRPr>
          </a:p>
        </p:txBody>
      </p:sp>
      <p:pic>
        <p:nvPicPr>
          <p:cNvPr id="21506" name="Picture 4" descr="1 - BT - Pagina inicial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7"/>
          <p:cNvSpPr txBox="1">
            <a:spLocks/>
          </p:cNvSpPr>
          <p:nvPr/>
        </p:nvSpPr>
        <p:spPr>
          <a:xfrm>
            <a:off x="428596" y="142852"/>
            <a:ext cx="8501122" cy="44319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defTabSz="914363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pt-BR" sz="3200" spc="-150" dirty="0">
                <a:ln w="3175">
                  <a:noFill/>
                </a:ln>
                <a:gradFill flip="none" rotWithShape="1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Banco de Talentos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24580" name="Picture 4" descr="4 - BT - Dados profissionais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25604" name="Picture 4" descr="5 - BT - Interesse profissional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26628" name="Picture 4" descr="6 - BT - Opcoes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27652" name="Picture 4" descr="7 - BT - Pesquisa - tela inicial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28676" name="Picture 4" descr="8 - BT - Pesquisa - resultados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smtClean="0"/>
              <a:t>Estatísticas do Banco Talentos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 smtClean="0"/>
              <a:t>1338 servidores cadastrados.</a:t>
            </a:r>
          </a:p>
          <a:p>
            <a:pPr>
              <a:lnSpc>
                <a:spcPct val="90000"/>
              </a:lnSpc>
            </a:pPr>
            <a:r>
              <a:rPr lang="pt-BR" sz="2800" smtClean="0"/>
              <a:t>9 Doutores.</a:t>
            </a:r>
          </a:p>
          <a:p>
            <a:pPr>
              <a:lnSpc>
                <a:spcPct val="90000"/>
              </a:lnSpc>
            </a:pPr>
            <a:r>
              <a:rPr lang="pt-BR" sz="2800" smtClean="0"/>
              <a:t>136 Mestres.</a:t>
            </a:r>
          </a:p>
          <a:p>
            <a:pPr>
              <a:lnSpc>
                <a:spcPct val="90000"/>
              </a:lnSpc>
            </a:pPr>
            <a:r>
              <a:rPr lang="pt-BR" sz="2800" smtClean="0"/>
              <a:t>950 especialistas.</a:t>
            </a:r>
          </a:p>
          <a:p>
            <a:pPr>
              <a:lnSpc>
                <a:spcPct val="90000"/>
              </a:lnSpc>
            </a:pPr>
            <a:r>
              <a:rPr lang="pt-BR" sz="2800" smtClean="0"/>
              <a:t>Destes 1338, 499 são de Goiânia.</a:t>
            </a:r>
          </a:p>
          <a:p>
            <a:pPr>
              <a:lnSpc>
                <a:spcPct val="90000"/>
              </a:lnSpc>
            </a:pPr>
            <a:r>
              <a:rPr lang="pt-BR" sz="2800" smtClean="0"/>
              <a:t>O curso que tem maior número de inscritos é Pedagogia (30%).</a:t>
            </a:r>
          </a:p>
          <a:p>
            <a:pPr>
              <a:lnSpc>
                <a:spcPct val="90000"/>
              </a:lnSpc>
            </a:pPr>
            <a:r>
              <a:rPr lang="pt-BR" sz="2800" smtClean="0"/>
              <a:t>Foi usado em todos os cadastros de Duplas Pedagógicas, como uma forma de verificar o currículo da pessoa.</a:t>
            </a:r>
          </a:p>
          <a:p>
            <a:pPr>
              <a:lnSpc>
                <a:spcPct val="90000"/>
              </a:lnSpc>
            </a:pPr>
            <a:endParaRPr lang="pt-BR" sz="28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l"/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Banco Talentos - </a:t>
            </a:r>
            <a:r>
              <a:rPr lang="pt-BR" sz="4000" dirty="0" smtClean="0"/>
              <a:t>possibilidades </a:t>
            </a:r>
            <a:r>
              <a:rPr lang="pt-BR" sz="4000" dirty="0" smtClean="0"/>
              <a:t>futuras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pt-BR" smtClean="0"/>
              <a:t>Cadastro de licença para aprimoramento profissional.</a:t>
            </a:r>
          </a:p>
          <a:p>
            <a:pPr algn="just">
              <a:lnSpc>
                <a:spcPct val="90000"/>
              </a:lnSpc>
            </a:pPr>
            <a:r>
              <a:rPr lang="pt-BR" smtClean="0"/>
              <a:t>Aumento do número de servidores cadastrados.</a:t>
            </a:r>
          </a:p>
          <a:p>
            <a:pPr algn="just">
              <a:lnSpc>
                <a:spcPct val="90000"/>
              </a:lnSpc>
            </a:pPr>
            <a:r>
              <a:rPr lang="pt-BR" smtClean="0"/>
              <a:t>Criar relatórios de gestão com dados do banco de talentos.</a:t>
            </a:r>
          </a:p>
          <a:p>
            <a:pPr algn="just">
              <a:lnSpc>
                <a:spcPct val="90000"/>
              </a:lnSpc>
            </a:pPr>
            <a:r>
              <a:rPr lang="pt-BR" smtClean="0"/>
              <a:t>Disponibilização de notícias aos servidores sobre oportunidades de trabalho, pesquisas e formação.</a:t>
            </a:r>
          </a:p>
          <a:p>
            <a:pPr>
              <a:lnSpc>
                <a:spcPct val="90000"/>
              </a:lnSpc>
            </a:pPr>
            <a:endParaRPr lang="pt-BR" smtClean="0"/>
          </a:p>
          <a:p>
            <a:pPr>
              <a:lnSpc>
                <a:spcPct val="90000"/>
              </a:lnSpc>
            </a:pPr>
            <a:endParaRPr lang="pt-B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b="1" smtClean="0"/>
              <a:t>Importância do Banco de Talentos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 smtClean="0"/>
              <a:t>Quantas competências, habilidades e conhecimentos estão escondidos nas organizações? </a:t>
            </a:r>
          </a:p>
          <a:p>
            <a:pPr>
              <a:lnSpc>
                <a:spcPct val="90000"/>
              </a:lnSpc>
            </a:pPr>
            <a:r>
              <a:rPr lang="pt-BR" sz="2800" smtClean="0"/>
              <a:t>Quantas pessoas desejam executar atividades mais desafiadoras? </a:t>
            </a:r>
          </a:p>
          <a:p>
            <a:pPr>
              <a:lnSpc>
                <a:spcPct val="90000"/>
              </a:lnSpc>
            </a:pPr>
            <a:r>
              <a:rPr lang="pt-BR" sz="2800" smtClean="0"/>
              <a:t>As organizações cientes da importância de identificar essas pessoas e de posicionar a pessoa certa para o lugar certo, procuram meios de tornar tangíveis as competências das pessoas, com aquelas requeridas para a função que ocupam, orientando as ações necessárias para que os resultados sejam alcançados.</a:t>
            </a:r>
          </a:p>
          <a:p>
            <a:pPr>
              <a:lnSpc>
                <a:spcPct val="90000"/>
              </a:lnSpc>
            </a:pPr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smtClean="0"/>
              <a:t/>
            </a:r>
            <a:br>
              <a:rPr lang="pt-BR" sz="4000" b="1" smtClean="0"/>
            </a:br>
            <a:r>
              <a:rPr lang="pt-BR" sz="4000" b="1" smtClean="0"/>
              <a:t>Importância do Banco de Talentos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smtClean="0"/>
              <a:t>As organizações que desejam alcançar seus objetivos é necessário identificar culturas e sistemas em que essas pessoas possam utilizar seus conhecimentos, habilidades e competências. </a:t>
            </a:r>
          </a:p>
          <a:p>
            <a:r>
              <a:rPr lang="pt-BR" sz="2800" smtClean="0"/>
              <a:t>Perrenoud (1999) define competência como "a capacidade de mobilizar diversos recursos cognitivos (saberes, técnicas, saber fazer, atitudes, etc.) para solucionar com pertinência e eficácia determinada situação"</a:t>
            </a:r>
          </a:p>
          <a:p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b="1" smtClean="0"/>
              <a:t>Banco Talentos - aspectos gerais</a:t>
            </a:r>
            <a:r>
              <a:rPr lang="pt-BR" sz="4000" smtClean="0"/>
              <a:t> 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É um banco de dados e informações sobre  pessoas, que vão desde informações cadastrais (nome, endereço eletrônico, etc.) até informações sobre sua vida profissional, formação acadêmica, experiência profissional, atividades desenvolvidas e atividades que estão aptos a desenvolver, idiomas de domínio, etc. 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smtClean="0"/>
              <a:t> </a:t>
            </a:r>
            <a:r>
              <a:rPr lang="pt-BR" sz="4000" b="1" smtClean="0"/>
              <a:t>Banco Talentos - aspectos gerais</a:t>
            </a:r>
            <a:r>
              <a:rPr lang="pt-BR" sz="4000" smtClean="0"/>
              <a:t> 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mtClean="0"/>
          </a:p>
          <a:p>
            <a:pPr algn="just"/>
            <a:r>
              <a:rPr lang="pt-BR" sz="3600" smtClean="0"/>
              <a:t>O armazenamento destas informações pode ser utilizado para várias aplicações na organização, desde contratação, promoção de cargos até identificação de competências e habilidades.</a:t>
            </a:r>
          </a:p>
          <a:p>
            <a:endParaRPr lang="pt-BR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smtClean="0"/>
              <a:t/>
            </a:r>
            <a:br>
              <a:rPr lang="pt-BR" sz="4000" smtClean="0"/>
            </a:br>
            <a:r>
              <a:rPr lang="pt-BR" sz="4000" b="1" smtClean="0"/>
              <a:t>Banco de Talentos deve ser capaz de:</a:t>
            </a:r>
            <a:br>
              <a:rPr lang="pt-BR" sz="4000" b="1" smtClean="0"/>
            </a:br>
            <a:endParaRPr lang="pt-BR" sz="4000" b="1" smtClean="0"/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Font typeface="Arial" charset="0"/>
              <a:buAutoNum type="arabicPeriod"/>
            </a:pPr>
            <a:r>
              <a:rPr lang="pt-BR" smtClean="0"/>
              <a:t>Identificar quem é quem dentro de instituições e mercado de trabalho.</a:t>
            </a:r>
          </a:p>
          <a:p>
            <a:pPr marL="381000" indent="-381000">
              <a:lnSpc>
                <a:spcPct val="90000"/>
              </a:lnSpc>
              <a:buFont typeface="Arial" charset="0"/>
              <a:buAutoNum type="arabicPeriod"/>
            </a:pPr>
            <a:r>
              <a:rPr lang="pt-BR" smtClean="0"/>
              <a:t>Proporcionar o levantamento de indicadores estatísticos dentro da área de gestão de pessoas, tais como: grau de escolaridade de colaboradores, nº de colaboradores por área de atuação, nº de colaboradores por setores da organização, nº de colaboradores capacitados,etc.</a:t>
            </a:r>
          </a:p>
          <a:p>
            <a:pPr marL="381000" indent="-381000">
              <a:lnSpc>
                <a:spcPct val="90000"/>
              </a:lnSpc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smtClean="0"/>
              <a:t/>
            </a:r>
            <a:br>
              <a:rPr lang="pt-BR" sz="4000" b="1" smtClean="0"/>
            </a:br>
            <a:r>
              <a:rPr lang="pt-BR" sz="4000" b="1" smtClean="0"/>
              <a:t/>
            </a:r>
            <a:br>
              <a:rPr lang="pt-BR" sz="4000" b="1" smtClean="0"/>
            </a:br>
            <a:r>
              <a:rPr lang="pt-BR" sz="4000" b="1" smtClean="0"/>
              <a:t>Banco de Talentos deve ser capaz de:</a:t>
            </a:r>
            <a:br>
              <a:rPr lang="pt-BR" sz="4000" b="1" smtClean="0"/>
            </a:br>
            <a:endParaRPr lang="pt-BR" sz="4000" b="1" smtClean="0"/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pt-BR" smtClean="0"/>
              <a:t>3. Permitir a estruturação de currículos de colaboradores.</a:t>
            </a:r>
          </a:p>
          <a:p>
            <a:pPr marL="609600" indent="-609600">
              <a:buFont typeface="Arial" charset="0"/>
              <a:buNone/>
            </a:pPr>
            <a:r>
              <a:rPr lang="pt-BR" smtClean="0"/>
              <a:t>4. A publicidade da produção científica dos colaboradores.</a:t>
            </a:r>
          </a:p>
          <a:p>
            <a:pPr marL="609600" indent="-609600">
              <a:buFont typeface="Arial" charset="0"/>
              <a:buNone/>
            </a:pPr>
            <a:r>
              <a:rPr lang="pt-BR" smtClean="0"/>
              <a:t>5. Identificar os sujeitos internos e externos para a organização.</a:t>
            </a:r>
          </a:p>
          <a:p>
            <a:pPr marL="609600" indent="-609600">
              <a:buFont typeface="Arial" charset="0"/>
              <a:buNone/>
            </a:pPr>
            <a:r>
              <a:rPr lang="pt-BR" smtClean="0"/>
              <a:t>6. Levantamento histórico dos colaboradores dentro da instituição.</a:t>
            </a:r>
          </a:p>
          <a:p>
            <a:pPr marL="609600" indent="-609600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smtClean="0"/>
              <a:t/>
            </a:r>
            <a:br>
              <a:rPr lang="pt-BR" sz="4000" smtClean="0"/>
            </a:br>
            <a:r>
              <a:rPr lang="pt-BR" sz="4000" smtClean="0"/>
              <a:t/>
            </a:r>
            <a:br>
              <a:rPr lang="pt-BR" sz="4000" smtClean="0"/>
            </a:br>
            <a:r>
              <a:rPr lang="pt-BR" sz="4000" b="1" smtClean="0"/>
              <a:t>Características dos bancos de talentos</a:t>
            </a:r>
            <a:br>
              <a:rPr lang="pt-BR" sz="4000" b="1" smtClean="0"/>
            </a:br>
            <a:endParaRPr lang="pt-BR" sz="4000" b="1" smtClean="0"/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400" smtClean="0"/>
              <a:t>Inovação na gestão pública, ao permitir a utilização da informação de dados para mapeamento das carências da formação do quadro de servidores;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Permite a identificação dos talentos ocultos disponíveis na organização;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Permite o desenho de planos individuais de capacitação.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Considerável redução de custos na gestão e localização de profissionais.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Auxilia nas tomadas de decisão relativas a remanejamentos, promoções, formação de grupos de sucessão e aconselhamento.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Prepara as pessoas para a avaliação do desempenho.</a:t>
            </a:r>
          </a:p>
          <a:p>
            <a:pPr>
              <a:lnSpc>
                <a:spcPct val="90000"/>
              </a:lnSpc>
            </a:pPr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927</Words>
  <Application>Microsoft Office PowerPoint</Application>
  <PresentationFormat>Apresentação na tela (4:3)</PresentationFormat>
  <Paragraphs>90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   Palestra 9 - Banco de Talentos e Licença para Aprimoramento Profissional</vt:lpstr>
      <vt:lpstr> Importância do Banco de Talentos</vt:lpstr>
      <vt:lpstr> Importância do Banco de Talentos</vt:lpstr>
      <vt:lpstr> Importância do Banco de Talentos</vt:lpstr>
      <vt:lpstr> Banco Talentos - aspectos gerais </vt:lpstr>
      <vt:lpstr>  Banco Talentos - aspectos gerais </vt:lpstr>
      <vt:lpstr>  Banco de Talentos deve ser capaz de: </vt:lpstr>
      <vt:lpstr>  Banco de Talentos deve ser capaz de: </vt:lpstr>
      <vt:lpstr>  Características dos bancos de talentos </vt:lpstr>
      <vt:lpstr> Banco de talentos nas organizações </vt:lpstr>
      <vt:lpstr> Banco de talentos nas organizações</vt:lpstr>
      <vt:lpstr>  O que é o Banco de Talentos na Seduc? </vt:lpstr>
      <vt:lpstr>  O que é o Banco de Talentos na Seduc? </vt:lpstr>
      <vt:lpstr>  O que é o Banco de Talentos na Seduc? </vt:lpstr>
      <vt:lpstr>  Quais as vantagens de se  cadastrar no Banco de Talentos? </vt:lpstr>
      <vt:lpstr> Quais as vantagens de se  cadastrar no Banco de Talentos?</vt:lpstr>
      <vt:lpstr>  </vt:lpstr>
      <vt:lpstr>  Como é a divulgação das informações cadastradas no Banco de Talentos? </vt:lpstr>
      <vt:lpstr>  Quem pode cadastrar no Banco de Talentos? 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 Estatísticas do Banco Talentos</vt:lpstr>
      <vt:lpstr> Banco Talentos - possibilidades futuras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renato.souza</dc:creator>
  <cp:lastModifiedBy>seduc</cp:lastModifiedBy>
  <cp:revision>49</cp:revision>
  <dcterms:created xsi:type="dcterms:W3CDTF">2010-04-15T13:36:18Z</dcterms:created>
  <dcterms:modified xsi:type="dcterms:W3CDTF">2010-04-29T10:57:44Z</dcterms:modified>
</cp:coreProperties>
</file>